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68" r:id="rId2"/>
    <p:sldId id="269" r:id="rId3"/>
    <p:sldId id="270" r:id="rId4"/>
    <p:sldId id="271" r:id="rId5"/>
    <p:sldId id="272" r:id="rId6"/>
    <p:sldId id="273" r:id="rId7"/>
    <p:sldId id="274" r:id="rId8"/>
    <p:sldId id="275" r:id="rId9"/>
    <p:sldId id="276" r:id="rId10"/>
    <p:sldId id="277" r:id="rId11"/>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Nunito Semi-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28" d="100"/>
          <a:sy n="28" d="100"/>
        </p:scale>
        <p:origin x="102" y="6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jpeg>
</file>

<file path=ppt/media/image11.png>
</file>

<file path=ppt/media/image12.png>
</file>

<file path=ppt/media/image2.png>
</file>

<file path=ppt/media/image3.png>
</file>

<file path=ppt/media/image4.jpeg>
</file>

<file path=ppt/media/image5.jpeg>
</file>

<file path=ppt/media/image6.png>
</file>

<file path=ppt/media/image7.pn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4.xml"/><Relationship Id="rId5" Type="http://schemas.openxmlformats.org/officeDocument/2006/relationships/image" Target="../media/image8.jp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1201400" cy="5219699"/>
          </a:xfrm>
        </p:spPr>
        <p:txBody>
          <a:bodyPr>
            <a:normAutofit/>
          </a:bodyPr>
          <a:lstStyle/>
          <a:p>
            <a:pPr>
              <a:lnSpc>
                <a:spcPts val="7419"/>
              </a:lnSpc>
            </a:pPr>
            <a:r>
              <a:rPr lang="en-US" sz="8800" b="1" dirty="0">
                <a:solidFill>
                  <a:srgbClr val="FFFFFF"/>
                </a:solidFill>
                <a:latin typeface="Nunito Semi-Bold"/>
                <a:sym typeface="Nunito Semi-Bold"/>
              </a:rPr>
              <a:t/>
            </a:r>
            <a:br>
              <a:rPr lang="en-US" sz="8800" b="1" dirty="0">
                <a:solidFill>
                  <a:srgbClr val="FFFFFF"/>
                </a:solidFill>
                <a:latin typeface="Nunito Semi-Bold"/>
                <a:sym typeface="Nunito Semi-Bold"/>
              </a:rPr>
            </a:br>
            <a:r>
              <a:rPr lang="en-US" sz="8800" b="1" dirty="0" smtClean="0">
                <a:solidFill>
                  <a:srgbClr val="FFFFFF"/>
                </a:solidFill>
                <a:latin typeface="Nunito Semi-Bold"/>
                <a:sym typeface="Nunito Semi-Bold"/>
              </a:rPr>
              <a:t> </a:t>
            </a:r>
            <a:r>
              <a:rPr lang="en-US" sz="8800" dirty="0" smtClean="0"/>
              <a:t>Introduction </a:t>
            </a:r>
            <a:r>
              <a:rPr lang="en-US" sz="8800" dirty="0"/>
              <a:t>to our New Food </a:t>
            </a:r>
            <a:r>
              <a:rPr lang="en-US" sz="8800" dirty="0" smtClean="0"/>
              <a:t>Ordering</a:t>
            </a:r>
            <a:br>
              <a:rPr lang="en-US" sz="8800" dirty="0" smtClean="0"/>
            </a:br>
            <a:r>
              <a:rPr lang="en-US" sz="8800" dirty="0" err="1" smtClean="0"/>
              <a:t>App</a:t>
            </a:r>
            <a:r>
              <a:rPr lang="en-US" sz="8800" b="1" dirty="0" err="1" smtClean="0">
                <a:solidFill>
                  <a:srgbClr val="FFFFFF"/>
                </a:solidFill>
                <a:latin typeface="Nunito Semi-Bold"/>
                <a:ea typeface="Nunito Semi-Bold"/>
                <a:cs typeface="Nunito Semi-Bold"/>
                <a:sym typeface="Nunito Semi-Bold"/>
              </a:rPr>
              <a:t>rth</a:t>
            </a:r>
            <a:endParaRPr lang="en-US" sz="8800" b="1" dirty="0">
              <a:solidFill>
                <a:srgbClr val="FFFFFF"/>
              </a:solidFill>
              <a:latin typeface="Nunito Semi-Bold"/>
              <a:ea typeface="Nunito Semi-Bold"/>
              <a:cs typeface="Nunito Semi-Bold"/>
              <a:sym typeface="Nunito Semi-Bold"/>
            </a:endParaRPr>
          </a:p>
        </p:txBody>
      </p:sp>
      <p:sp>
        <p:nvSpPr>
          <p:cNvPr id="3" name="Subtitle 2"/>
          <p:cNvSpPr>
            <a:spLocks noGrp="1"/>
          </p:cNvSpPr>
          <p:nvPr>
            <p:ph type="subTitle" idx="1"/>
          </p:nvPr>
        </p:nvSpPr>
        <p:spPr>
          <a:xfrm>
            <a:off x="381000" y="4610099"/>
            <a:ext cx="10820400" cy="5676900"/>
          </a:xfrm>
        </p:spPr>
        <p:txBody>
          <a:bodyPr/>
          <a:lstStyle/>
          <a:p>
            <a:pPr algn="l"/>
            <a:r>
              <a:rPr lang="en-US" sz="4000" dirty="0" smtClean="0">
                <a:solidFill>
                  <a:schemeClr val="tx1"/>
                </a:solidFill>
              </a:rPr>
              <a:t>   Our </a:t>
            </a:r>
            <a:r>
              <a:rPr lang="en-US" sz="4000" dirty="0">
                <a:solidFill>
                  <a:schemeClr val="tx1"/>
                </a:solidFill>
              </a:rPr>
              <a:t>new food ordering app offers a seamless and personalized dining experience, making it easier than ever for customers to discover, order, and enjoy their favorite meals. With a focus on convenience, customization, and real-time order </a:t>
            </a:r>
            <a:r>
              <a:rPr lang="en-US" sz="4000" dirty="0" smtClean="0">
                <a:solidFill>
                  <a:schemeClr val="tx1"/>
                </a:solidFill>
              </a:rPr>
              <a:t>      tracking</a:t>
            </a:r>
            <a:r>
              <a:rPr lang="en-US" sz="4000" dirty="0">
                <a:solidFill>
                  <a:schemeClr val="tx1"/>
                </a:solidFill>
              </a:rPr>
              <a:t>, this app is poised to revolutionize the way people interact with their local food scene</a:t>
            </a:r>
            <a:r>
              <a:rPr lang="en-US" dirty="0">
                <a:solidFill>
                  <a:schemeClr val="tx1"/>
                </a:solidFill>
              </a:rPr>
              <a:t>.</a:t>
            </a:r>
            <a:endParaRPr lang="en-IN" dirty="0">
              <a:solidFill>
                <a:schemeClr val="tx1"/>
              </a:solidFill>
            </a:endParaRPr>
          </a:p>
        </p:txBody>
      </p:sp>
      <p:pic>
        <p:nvPicPr>
          <p:cNvPr id="4" name="Picture 3"/>
          <p:cNvPicPr>
            <a:picLocks noChangeAspect="1"/>
          </p:cNvPicPr>
          <p:nvPr/>
        </p:nvPicPr>
        <p:blipFill>
          <a:blip r:embed="rId2"/>
          <a:stretch>
            <a:fillRect/>
          </a:stretch>
        </p:blipFill>
        <p:spPr>
          <a:xfrm>
            <a:off x="11430000" y="0"/>
            <a:ext cx="6858000" cy="10286999"/>
          </a:xfrm>
          <a:prstGeom prst="rect">
            <a:avLst/>
          </a:prstGeom>
        </p:spPr>
      </p:pic>
    </p:spTree>
    <p:extLst>
      <p:ext uri="{BB962C8B-B14F-4D97-AF65-F5344CB8AC3E}">
        <p14:creationId xmlns:p14="http://schemas.microsoft.com/office/powerpoint/2010/main" val="1030047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419100"/>
            <a:ext cx="10058400" cy="1470025"/>
          </a:xfrm>
        </p:spPr>
        <p:txBody>
          <a:bodyPr>
            <a:noAutofit/>
          </a:bodyPr>
          <a:lstStyle/>
          <a:p>
            <a:r>
              <a:rPr lang="en-IN" sz="6000" b="1" dirty="0"/>
              <a:t>Conclusion and Next Steps</a:t>
            </a:r>
          </a:p>
        </p:txBody>
      </p:sp>
      <p:sp>
        <p:nvSpPr>
          <p:cNvPr id="3" name="Subtitle 2"/>
          <p:cNvSpPr>
            <a:spLocks noGrp="1"/>
          </p:cNvSpPr>
          <p:nvPr>
            <p:ph type="subTitle" idx="1"/>
          </p:nvPr>
        </p:nvSpPr>
        <p:spPr>
          <a:xfrm>
            <a:off x="609600" y="1889125"/>
            <a:ext cx="10515600" cy="8054975"/>
          </a:xfrm>
        </p:spPr>
        <p:txBody>
          <a:bodyPr>
            <a:noAutofit/>
          </a:bodyPr>
          <a:lstStyle/>
          <a:p>
            <a:pPr algn="l"/>
            <a:r>
              <a:rPr lang="en-US" sz="3600" dirty="0" smtClean="0">
                <a:solidFill>
                  <a:schemeClr val="tx1"/>
                </a:solidFill>
              </a:rPr>
              <a:t>	Our </a:t>
            </a:r>
            <a:r>
              <a:rPr lang="en-US" sz="3600" dirty="0">
                <a:solidFill>
                  <a:schemeClr val="tx1"/>
                </a:solidFill>
              </a:rPr>
              <a:t>new food ordering app is designed to revolutionize the way customers discover, order, and enjoy their favorite meals. By combining intuitive features, seamless integration, and a scalable infrastructure, we are committed to delivering an exceptional dining experience that sets a new standard in the industry. </a:t>
            </a:r>
            <a:endParaRPr lang="en-US" sz="3600" dirty="0" smtClean="0">
              <a:solidFill>
                <a:schemeClr val="tx1"/>
              </a:solidFill>
            </a:endParaRPr>
          </a:p>
          <a:p>
            <a:pPr algn="l"/>
            <a:r>
              <a:rPr lang="en-US" sz="3600" dirty="0" smtClean="0">
                <a:solidFill>
                  <a:schemeClr val="tx1"/>
                </a:solidFill>
              </a:rPr>
              <a:t>	As </a:t>
            </a:r>
            <a:r>
              <a:rPr lang="en-US" sz="3600" dirty="0">
                <a:solidFill>
                  <a:schemeClr val="tx1"/>
                </a:solidFill>
              </a:rPr>
              <a:t>we move forward, we will continue to gather feedback, analyze data, and implement innovative improvements to ensure our app remains at the forefront of the food ordering landscape. We are excited to embark on this journey with our customers and look forward to shaping the future of convenient and personalized dining.</a:t>
            </a:r>
            <a:endParaRPr lang="en-IN" sz="3600" dirty="0">
              <a:solidFill>
                <a:schemeClr val="tx1"/>
              </a:solidFill>
            </a:endParaRPr>
          </a:p>
        </p:txBody>
      </p:sp>
      <p:pic>
        <p:nvPicPr>
          <p:cNvPr id="4" name="Picture 3"/>
          <p:cNvPicPr>
            <a:picLocks noChangeAspect="1"/>
          </p:cNvPicPr>
          <p:nvPr/>
        </p:nvPicPr>
        <p:blipFill>
          <a:blip r:embed="rId2"/>
          <a:stretch>
            <a:fillRect/>
          </a:stretch>
        </p:blipFill>
        <p:spPr>
          <a:xfrm>
            <a:off x="11453801" y="20514"/>
            <a:ext cx="6834199" cy="10266485"/>
          </a:xfrm>
          <a:prstGeom prst="rect">
            <a:avLst/>
          </a:prstGeom>
        </p:spPr>
      </p:pic>
    </p:spTree>
    <p:extLst>
      <p:ext uri="{BB962C8B-B14F-4D97-AF65-F5344CB8AC3E}">
        <p14:creationId xmlns:p14="http://schemas.microsoft.com/office/powerpoint/2010/main" val="4016086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419100"/>
            <a:ext cx="15468600" cy="1447799"/>
          </a:xfrm>
        </p:spPr>
        <p:txBody>
          <a:bodyPr>
            <a:normAutofit fontScale="90000"/>
          </a:bodyPr>
          <a:lstStyle/>
          <a:p>
            <a:r>
              <a:rPr lang="en-US" sz="9600" dirty="0"/>
              <a:t>Key Features of the App</a:t>
            </a:r>
            <a:endParaRPr lang="en-IN" sz="9600" dirty="0"/>
          </a:p>
        </p:txBody>
      </p:sp>
      <p:sp>
        <p:nvSpPr>
          <p:cNvPr id="3" name="Subtitle 2"/>
          <p:cNvSpPr>
            <a:spLocks noGrp="1"/>
          </p:cNvSpPr>
          <p:nvPr>
            <p:ph type="subTitle" idx="1"/>
          </p:nvPr>
        </p:nvSpPr>
        <p:spPr>
          <a:xfrm>
            <a:off x="457200" y="2552700"/>
            <a:ext cx="4191000" cy="7734300"/>
          </a:xfrm>
        </p:spPr>
        <p:txBody>
          <a:bodyPr>
            <a:normAutofit fontScale="92500"/>
          </a:bodyPr>
          <a:lstStyle/>
          <a:p>
            <a:r>
              <a:rPr lang="en-IN" sz="5400" dirty="0">
                <a:solidFill>
                  <a:schemeClr val="tx1"/>
                </a:solidFill>
              </a:rPr>
              <a:t>Intuitive </a:t>
            </a:r>
            <a:r>
              <a:rPr lang="en-IN" sz="5400" dirty="0" smtClean="0">
                <a:solidFill>
                  <a:schemeClr val="tx1"/>
                </a:solidFill>
              </a:rPr>
              <a:t>Navigation</a:t>
            </a:r>
          </a:p>
          <a:p>
            <a:endParaRPr lang="en-IN" sz="4000" dirty="0" smtClean="0">
              <a:solidFill>
                <a:schemeClr val="tx1"/>
              </a:solidFill>
            </a:endParaRPr>
          </a:p>
          <a:p>
            <a:pPr algn="l"/>
            <a:r>
              <a:rPr lang="en-US" sz="4000" dirty="0" smtClean="0">
                <a:solidFill>
                  <a:schemeClr val="tx1"/>
                </a:solidFill>
              </a:rPr>
              <a:t>The app's clean and user-friendly interface makes it easy for customers to browse menus, customize orders, and complete the checkout process with just a few taps.</a:t>
            </a:r>
            <a:endParaRPr lang="en-IN" sz="4000" dirty="0">
              <a:solidFill>
                <a:schemeClr val="tx1"/>
              </a:solidFill>
            </a:endParaRPr>
          </a:p>
        </p:txBody>
      </p:sp>
      <p:sp>
        <p:nvSpPr>
          <p:cNvPr id="4" name="Subtitle 2"/>
          <p:cNvSpPr txBox="1">
            <a:spLocks/>
          </p:cNvSpPr>
          <p:nvPr/>
        </p:nvSpPr>
        <p:spPr>
          <a:xfrm>
            <a:off x="6553200" y="2552700"/>
            <a:ext cx="4648200" cy="7734300"/>
          </a:xfrm>
          <a:prstGeom prst="rect">
            <a:avLst/>
          </a:prstGeom>
        </p:spPr>
        <p:txBody>
          <a:bodyPr vert="horz" lIns="91440" tIns="45720" rIns="91440" bIns="45720" rtlCol="0">
            <a:normAutofit lnSpcReduction="10000"/>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IN" sz="4400" dirty="0">
                <a:solidFill>
                  <a:schemeClr val="tx1"/>
                </a:solidFill>
              </a:rPr>
              <a:t>Personalized </a:t>
            </a:r>
            <a:r>
              <a:rPr lang="en-IN" sz="4400" dirty="0" smtClean="0">
                <a:solidFill>
                  <a:schemeClr val="tx1"/>
                </a:solidFill>
              </a:rPr>
              <a:t>Recommendations</a:t>
            </a:r>
          </a:p>
          <a:p>
            <a:endParaRPr lang="en-IN" sz="4400" dirty="0" smtClean="0">
              <a:solidFill>
                <a:schemeClr val="tx1"/>
              </a:solidFill>
            </a:endParaRPr>
          </a:p>
          <a:p>
            <a:pPr algn="l"/>
            <a:r>
              <a:rPr lang="en-US" sz="3500" dirty="0">
                <a:solidFill>
                  <a:schemeClr val="tx1"/>
                </a:solidFill>
              </a:rPr>
              <a:t>Using machine learning algorithms, the </a:t>
            </a:r>
          </a:p>
          <a:p>
            <a:pPr algn="l"/>
            <a:r>
              <a:rPr lang="en-US" sz="3500" dirty="0">
                <a:solidFill>
                  <a:schemeClr val="tx1"/>
                </a:solidFill>
              </a:rPr>
              <a:t>app analyzes each user's preferences </a:t>
            </a:r>
          </a:p>
          <a:p>
            <a:pPr algn="l"/>
            <a:r>
              <a:rPr lang="en-US" sz="3500" dirty="0">
                <a:solidFill>
                  <a:schemeClr val="tx1"/>
                </a:solidFill>
              </a:rPr>
              <a:t>and ordering history to suggest </a:t>
            </a:r>
          </a:p>
          <a:p>
            <a:pPr algn="l"/>
            <a:r>
              <a:rPr lang="en-US" sz="3500" dirty="0">
                <a:solidFill>
                  <a:schemeClr val="tx1"/>
                </a:solidFill>
              </a:rPr>
              <a:t>personalized meal options, ensuring a </a:t>
            </a:r>
          </a:p>
          <a:p>
            <a:pPr algn="l"/>
            <a:r>
              <a:rPr lang="en-US" sz="3500" dirty="0">
                <a:solidFill>
                  <a:schemeClr val="tx1"/>
                </a:solidFill>
              </a:rPr>
              <a:t>tailored and delightful experience.</a:t>
            </a:r>
            <a:endParaRPr lang="en-IN" sz="3500" dirty="0">
              <a:solidFill>
                <a:schemeClr val="tx1"/>
              </a:solidFill>
            </a:endParaRPr>
          </a:p>
        </p:txBody>
      </p:sp>
      <p:sp>
        <p:nvSpPr>
          <p:cNvPr id="5" name="Subtitle 2"/>
          <p:cNvSpPr txBox="1">
            <a:spLocks/>
          </p:cNvSpPr>
          <p:nvPr/>
        </p:nvSpPr>
        <p:spPr>
          <a:xfrm>
            <a:off x="12268200" y="2538046"/>
            <a:ext cx="4648200" cy="7734300"/>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IN" sz="4400" dirty="0">
                <a:solidFill>
                  <a:schemeClr val="tx1"/>
                </a:solidFill>
              </a:rPr>
              <a:t>Seamless Payment</a:t>
            </a:r>
            <a:endParaRPr lang="en-IN" sz="4400" dirty="0" smtClean="0">
              <a:solidFill>
                <a:schemeClr val="tx1"/>
              </a:solidFill>
            </a:endParaRPr>
          </a:p>
          <a:p>
            <a:endParaRPr lang="en-IN" sz="4400" dirty="0" smtClean="0">
              <a:solidFill>
                <a:schemeClr val="tx1"/>
              </a:solidFill>
            </a:endParaRPr>
          </a:p>
          <a:p>
            <a:pPr algn="l"/>
            <a:r>
              <a:rPr lang="en-US" sz="3600" dirty="0">
                <a:solidFill>
                  <a:schemeClr val="tx1"/>
                </a:solidFill>
              </a:rPr>
              <a:t>Customers can securely save their payment information and checkout quickly, allowing them to focus on enjoying their meal rather than the logistics.</a:t>
            </a:r>
            <a:endParaRPr lang="en-IN" sz="3500" dirty="0">
              <a:solidFill>
                <a:schemeClr val="tx1"/>
              </a:solidFill>
            </a:endParaRPr>
          </a:p>
        </p:txBody>
      </p:sp>
    </p:spTree>
    <p:extLst>
      <p:ext uri="{BB962C8B-B14F-4D97-AF65-F5344CB8AC3E}">
        <p14:creationId xmlns:p14="http://schemas.microsoft.com/office/powerpoint/2010/main" val="3164406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10896600" cy="1143000"/>
          </a:xfrm>
        </p:spPr>
        <p:txBody>
          <a:bodyPr>
            <a:normAutofit/>
          </a:bodyPr>
          <a:lstStyle/>
          <a:p>
            <a:r>
              <a:rPr lang="en-IN" sz="5400" b="1" dirty="0"/>
              <a:t>Streamlining the Ordering Process</a:t>
            </a:r>
          </a:p>
        </p:txBody>
      </p:sp>
      <p:sp>
        <p:nvSpPr>
          <p:cNvPr id="3" name="Content Placeholder 2"/>
          <p:cNvSpPr>
            <a:spLocks noGrp="1"/>
          </p:cNvSpPr>
          <p:nvPr>
            <p:ph idx="1"/>
          </p:nvPr>
        </p:nvSpPr>
        <p:spPr>
          <a:xfrm>
            <a:off x="457200" y="1600200"/>
            <a:ext cx="10896600" cy="8686800"/>
          </a:xfrm>
        </p:spPr>
        <p:txBody>
          <a:bodyPr>
            <a:normAutofit lnSpcReduction="10000"/>
          </a:bodyPr>
          <a:lstStyle/>
          <a:p>
            <a:r>
              <a:rPr lang="en-US" sz="4400" b="1" i="1" dirty="0"/>
              <a:t>Browse </a:t>
            </a:r>
            <a:r>
              <a:rPr lang="en-US" sz="4400" b="1" i="1" dirty="0" smtClean="0"/>
              <a:t>Menus </a:t>
            </a:r>
          </a:p>
          <a:p>
            <a:pPr marL="0" indent="0">
              <a:buNone/>
            </a:pPr>
            <a:r>
              <a:rPr lang="en-US" dirty="0"/>
              <a:t>	</a:t>
            </a:r>
            <a:r>
              <a:rPr lang="en-US" sz="3600" dirty="0" smtClean="0"/>
              <a:t>Customers </a:t>
            </a:r>
            <a:r>
              <a:rPr lang="en-US" sz="3600" dirty="0"/>
              <a:t>can easily navigate through a wide </a:t>
            </a:r>
            <a:r>
              <a:rPr lang="en-US" sz="3600" dirty="0" smtClean="0"/>
              <a:t>	selection </a:t>
            </a:r>
            <a:r>
              <a:rPr lang="en-US" sz="3600" dirty="0"/>
              <a:t>of </a:t>
            </a:r>
            <a:r>
              <a:rPr lang="en-US" sz="3600" dirty="0" smtClean="0"/>
              <a:t>	restaurants and cuisines, exploring 	various menu options.</a:t>
            </a:r>
          </a:p>
          <a:p>
            <a:pPr marL="0" indent="0">
              <a:buNone/>
            </a:pPr>
            <a:endParaRPr lang="en-US" dirty="0" smtClean="0"/>
          </a:p>
          <a:p>
            <a:r>
              <a:rPr lang="en-US" sz="4400" b="1" i="1" dirty="0"/>
              <a:t>Customize Orders </a:t>
            </a:r>
            <a:endParaRPr lang="en-US" sz="4400" b="1" i="1" dirty="0" smtClean="0"/>
          </a:p>
          <a:p>
            <a:pPr marL="0" indent="0">
              <a:buNone/>
            </a:pPr>
            <a:r>
              <a:rPr lang="en-US" dirty="0"/>
              <a:t>	</a:t>
            </a:r>
            <a:r>
              <a:rPr lang="en-US" sz="3600" dirty="0" smtClean="0"/>
              <a:t>With </a:t>
            </a:r>
            <a:r>
              <a:rPr lang="en-US" sz="3600" dirty="0"/>
              <a:t>the ability to modify ingredients, add special </a:t>
            </a:r>
            <a:r>
              <a:rPr lang="en-US" sz="3600" dirty="0" smtClean="0"/>
              <a:t>	requests</a:t>
            </a:r>
            <a:r>
              <a:rPr lang="en-US" sz="3600" dirty="0"/>
              <a:t>, and save favorite orders, customers have </a:t>
            </a:r>
            <a:r>
              <a:rPr lang="en-US" sz="3600" dirty="0" smtClean="0"/>
              <a:t>	full 	control </a:t>
            </a:r>
            <a:r>
              <a:rPr lang="en-US" sz="3600" dirty="0"/>
              <a:t>over their dining experience</a:t>
            </a:r>
            <a:r>
              <a:rPr lang="en-US" sz="3600" dirty="0" smtClean="0"/>
              <a:t>.</a:t>
            </a:r>
          </a:p>
          <a:p>
            <a:pPr marL="0" indent="0">
              <a:buNone/>
            </a:pPr>
            <a:endParaRPr lang="en-US" dirty="0" smtClean="0"/>
          </a:p>
          <a:p>
            <a:r>
              <a:rPr lang="en-US" sz="4400" b="1" i="1" dirty="0"/>
              <a:t>Complete </a:t>
            </a:r>
            <a:r>
              <a:rPr lang="en-US" sz="4400" b="1" i="1" dirty="0" smtClean="0"/>
              <a:t>Checkout</a:t>
            </a:r>
          </a:p>
          <a:p>
            <a:pPr marL="0" indent="0">
              <a:buNone/>
            </a:pPr>
            <a:r>
              <a:rPr lang="en-US" dirty="0"/>
              <a:t>	</a:t>
            </a:r>
            <a:r>
              <a:rPr lang="en-US" dirty="0" smtClean="0"/>
              <a:t> </a:t>
            </a:r>
            <a:r>
              <a:rPr lang="en-US" sz="3600" dirty="0"/>
              <a:t>The seamless checkout process, with secure </a:t>
            </a:r>
            <a:r>
              <a:rPr lang="en-US" sz="3600" dirty="0" smtClean="0"/>
              <a:t>	payment 	options</a:t>
            </a:r>
            <a:r>
              <a:rPr lang="en-US" sz="3600" dirty="0"/>
              <a:t>, ensures a smooth and hassle-free </a:t>
            </a:r>
            <a:r>
              <a:rPr lang="en-US" sz="3600" dirty="0" smtClean="0"/>
              <a:t>	ordering 	experience</a:t>
            </a:r>
            <a:r>
              <a:rPr lang="en-US" sz="3600" dirty="0"/>
              <a:t>.</a:t>
            </a:r>
            <a:endParaRPr lang="en-US" sz="3600" dirty="0" smtClean="0"/>
          </a:p>
        </p:txBody>
      </p:sp>
      <p:pic>
        <p:nvPicPr>
          <p:cNvPr id="4" name="Picture 3"/>
          <p:cNvPicPr>
            <a:picLocks noChangeAspect="1"/>
          </p:cNvPicPr>
          <p:nvPr/>
        </p:nvPicPr>
        <p:blipFill>
          <a:blip r:embed="rId2"/>
          <a:stretch>
            <a:fillRect/>
          </a:stretch>
        </p:blipFill>
        <p:spPr>
          <a:xfrm>
            <a:off x="11353800" y="0"/>
            <a:ext cx="6934200" cy="10342879"/>
          </a:xfrm>
          <a:prstGeom prst="rect">
            <a:avLst/>
          </a:prstGeom>
        </p:spPr>
      </p:pic>
    </p:spTree>
    <p:extLst>
      <p:ext uri="{BB962C8B-B14F-4D97-AF65-F5344CB8AC3E}">
        <p14:creationId xmlns:p14="http://schemas.microsoft.com/office/powerpoint/2010/main" val="3691010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8288000" cy="3162300"/>
          </a:xfrm>
          <a:prstGeom prst="rect">
            <a:avLst/>
          </a:prstGeom>
        </p:spPr>
      </p:pic>
      <p:sp>
        <p:nvSpPr>
          <p:cNvPr id="2" name="Title 1"/>
          <p:cNvSpPr>
            <a:spLocks noGrp="1"/>
          </p:cNvSpPr>
          <p:nvPr>
            <p:ph type="title"/>
          </p:nvPr>
        </p:nvSpPr>
        <p:spPr>
          <a:xfrm>
            <a:off x="533400" y="3162300"/>
            <a:ext cx="8229600" cy="1143000"/>
          </a:xfrm>
        </p:spPr>
        <p:txBody>
          <a:bodyPr>
            <a:normAutofit/>
          </a:bodyPr>
          <a:lstStyle/>
          <a:p>
            <a:r>
              <a:rPr lang="en-IN" sz="6000" b="1" dirty="0"/>
              <a:t>Intuitive User Interface</a:t>
            </a:r>
          </a:p>
        </p:txBody>
      </p:sp>
      <p:sp>
        <p:nvSpPr>
          <p:cNvPr id="9" name="Rectangle 8"/>
          <p:cNvSpPr/>
          <p:nvPr/>
        </p:nvSpPr>
        <p:spPr>
          <a:xfrm>
            <a:off x="1219200" y="4443046"/>
            <a:ext cx="7924800" cy="2185214"/>
          </a:xfrm>
          <a:prstGeom prst="rect">
            <a:avLst/>
          </a:prstGeom>
        </p:spPr>
        <p:txBody>
          <a:bodyPr wrap="square">
            <a:spAutoFit/>
          </a:bodyPr>
          <a:lstStyle/>
          <a:p>
            <a:r>
              <a:rPr lang="en-US" sz="4000" b="1" dirty="0"/>
              <a:t>Visually Appealing </a:t>
            </a:r>
            <a:endParaRPr lang="en-US" sz="4000" b="1" dirty="0" smtClean="0"/>
          </a:p>
          <a:p>
            <a:r>
              <a:rPr lang="en-US" sz="3200" dirty="0" smtClean="0"/>
              <a:t>The </a:t>
            </a:r>
            <a:r>
              <a:rPr lang="en-US" sz="3200" dirty="0"/>
              <a:t>app's sleek and visually appealing design, with high quality food imagery, creates an engaging and appetizing user experience.</a:t>
            </a:r>
            <a:endParaRPr lang="en-IN" sz="3200" dirty="0"/>
          </a:p>
        </p:txBody>
      </p:sp>
      <p:sp>
        <p:nvSpPr>
          <p:cNvPr id="10" name="Rectangle 9"/>
          <p:cNvSpPr/>
          <p:nvPr/>
        </p:nvSpPr>
        <p:spPr>
          <a:xfrm>
            <a:off x="9700846" y="4152900"/>
            <a:ext cx="8587154" cy="2246769"/>
          </a:xfrm>
          <a:prstGeom prst="rect">
            <a:avLst/>
          </a:prstGeom>
        </p:spPr>
        <p:txBody>
          <a:bodyPr wrap="square">
            <a:spAutoFit/>
          </a:bodyPr>
          <a:lstStyle/>
          <a:p>
            <a:r>
              <a:rPr lang="en-US" sz="4400" b="1" dirty="0"/>
              <a:t>Responsive Layout </a:t>
            </a:r>
            <a:endParaRPr lang="en-US" sz="4400" b="1" dirty="0" smtClean="0"/>
          </a:p>
          <a:p>
            <a:r>
              <a:rPr lang="en-US" sz="3200" dirty="0" smtClean="0"/>
              <a:t>The </a:t>
            </a:r>
            <a:r>
              <a:rPr lang="en-US" sz="3200" dirty="0"/>
              <a:t>app's responsive layout ensures optimal usability across various device sizes, providing a consistent experience for customers on-the-go.</a:t>
            </a:r>
            <a:endParaRPr lang="en-IN" sz="3200" dirty="0"/>
          </a:p>
        </p:txBody>
      </p:sp>
      <p:sp>
        <p:nvSpPr>
          <p:cNvPr id="11" name="Rectangle 10"/>
          <p:cNvSpPr/>
          <p:nvPr/>
        </p:nvSpPr>
        <p:spPr>
          <a:xfrm>
            <a:off x="1219200" y="6972300"/>
            <a:ext cx="7543800" cy="2308324"/>
          </a:xfrm>
          <a:prstGeom prst="rect">
            <a:avLst/>
          </a:prstGeom>
        </p:spPr>
        <p:txBody>
          <a:bodyPr wrap="square">
            <a:spAutoFit/>
          </a:bodyPr>
          <a:lstStyle/>
          <a:p>
            <a:r>
              <a:rPr lang="en-US" sz="4000" b="1" dirty="0"/>
              <a:t>Intuitive </a:t>
            </a:r>
            <a:r>
              <a:rPr lang="en-US" sz="4000" b="1" dirty="0" smtClean="0"/>
              <a:t>Navigation</a:t>
            </a:r>
          </a:p>
          <a:p>
            <a:r>
              <a:rPr lang="en-US" sz="4000" b="1" dirty="0" smtClean="0"/>
              <a:t> </a:t>
            </a:r>
            <a:r>
              <a:rPr lang="en-US" sz="3200" dirty="0"/>
              <a:t>The app's intuitive navigation, with clear labeling and logical flow, allows customers to quickly find what they're looking for.</a:t>
            </a:r>
            <a:endParaRPr lang="en-IN" sz="3200" dirty="0"/>
          </a:p>
        </p:txBody>
      </p:sp>
      <p:sp>
        <p:nvSpPr>
          <p:cNvPr id="12" name="Rectangle 11"/>
          <p:cNvSpPr/>
          <p:nvPr/>
        </p:nvSpPr>
        <p:spPr>
          <a:xfrm>
            <a:off x="9144000" y="6910744"/>
            <a:ext cx="9144000" cy="2431435"/>
          </a:xfrm>
          <a:prstGeom prst="rect">
            <a:avLst/>
          </a:prstGeom>
        </p:spPr>
        <p:txBody>
          <a:bodyPr>
            <a:spAutoFit/>
          </a:bodyPr>
          <a:lstStyle/>
          <a:p>
            <a:r>
              <a:rPr lang="en-US" sz="4400" b="1" dirty="0"/>
              <a:t>Accessibility </a:t>
            </a:r>
            <a:endParaRPr lang="en-US" sz="4400" b="1" dirty="0" smtClean="0"/>
          </a:p>
          <a:p>
            <a:r>
              <a:rPr lang="en-US" sz="3600" dirty="0" smtClean="0"/>
              <a:t>The </a:t>
            </a:r>
            <a:r>
              <a:rPr lang="en-US" sz="3600" dirty="0"/>
              <a:t>app's accessibility features, such as text-to-speech and high-contrast modes, ensure an inclusive experience for all users.</a:t>
            </a:r>
            <a:endParaRPr lang="en-IN" sz="3600" dirty="0"/>
          </a:p>
        </p:txBody>
      </p:sp>
    </p:spTree>
    <p:extLst>
      <p:ext uri="{BB962C8B-B14F-4D97-AF65-F5344CB8AC3E}">
        <p14:creationId xmlns:p14="http://schemas.microsoft.com/office/powerpoint/2010/main" val="1527326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10300" y="266700"/>
            <a:ext cx="10858500" cy="1143000"/>
          </a:xfrm>
        </p:spPr>
        <p:txBody>
          <a:bodyPr>
            <a:noAutofit/>
          </a:bodyPr>
          <a:lstStyle/>
          <a:p>
            <a:r>
              <a:rPr lang="en-IN" sz="5400" b="1" dirty="0"/>
              <a:t>Personalized Recommendations</a:t>
            </a:r>
          </a:p>
        </p:txBody>
      </p:sp>
      <p:sp>
        <p:nvSpPr>
          <p:cNvPr id="6" name="Freeform 6"/>
          <p:cNvSpPr/>
          <p:nvPr/>
        </p:nvSpPr>
        <p:spPr>
          <a:xfrm>
            <a:off x="0" y="0"/>
            <a:ext cx="6172200" cy="10287000"/>
          </a:xfrm>
          <a:custGeom>
            <a:avLst/>
            <a:gdLst/>
            <a:ahLst/>
            <a:cxnLst/>
            <a:rect l="l" t="t" r="r" b="b"/>
            <a:pathLst>
              <a:path w="5484567" h="9555334">
                <a:moveTo>
                  <a:pt x="0" y="0"/>
                </a:moveTo>
                <a:lnTo>
                  <a:pt x="5484567" y="0"/>
                </a:lnTo>
                <a:lnTo>
                  <a:pt x="5484567" y="9555334"/>
                </a:lnTo>
                <a:lnTo>
                  <a:pt x="0" y="9555334"/>
                </a:lnTo>
                <a:lnTo>
                  <a:pt x="0" y="0"/>
                </a:lnTo>
                <a:close/>
              </a:path>
            </a:pathLst>
          </a:custGeom>
          <a:blipFill>
            <a:blip r:embed="rId2"/>
            <a:stretch>
              <a:fillRect l="-55" r="-59"/>
            </a:stretch>
          </a:blipFill>
        </p:spPr>
      </p:sp>
      <p:sp>
        <p:nvSpPr>
          <p:cNvPr id="7" name="Rectangle 6"/>
          <p:cNvSpPr/>
          <p:nvPr/>
        </p:nvSpPr>
        <p:spPr>
          <a:xfrm>
            <a:off x="6477000" y="2095500"/>
            <a:ext cx="5715000" cy="3170099"/>
          </a:xfrm>
          <a:prstGeom prst="rect">
            <a:avLst/>
          </a:prstGeom>
        </p:spPr>
        <p:txBody>
          <a:bodyPr wrap="square">
            <a:spAutoFit/>
          </a:bodyPr>
          <a:lstStyle/>
          <a:p>
            <a:r>
              <a:rPr lang="en-US" sz="4000" b="1" dirty="0" smtClean="0"/>
              <a:t>1 . Dietary </a:t>
            </a:r>
            <a:r>
              <a:rPr lang="en-US" sz="4000" b="1" dirty="0"/>
              <a:t>Preferences </a:t>
            </a:r>
            <a:endParaRPr lang="en-US" sz="4000" b="1" dirty="0" smtClean="0"/>
          </a:p>
          <a:p>
            <a:r>
              <a:rPr lang="en-US" sz="3200" dirty="0"/>
              <a:t> </a:t>
            </a:r>
            <a:r>
              <a:rPr lang="en-US" sz="3200" dirty="0" smtClean="0"/>
              <a:t> The </a:t>
            </a:r>
            <a:r>
              <a:rPr lang="en-US" sz="3200" dirty="0"/>
              <a:t>app considers each user's dietary restrictions and preferences, offering tailored meal suggestions that cater to their unique needs.</a:t>
            </a:r>
            <a:endParaRPr lang="en-IN" sz="3200" dirty="0"/>
          </a:p>
        </p:txBody>
      </p:sp>
      <p:sp>
        <p:nvSpPr>
          <p:cNvPr id="8" name="Rectangle 7"/>
          <p:cNvSpPr/>
          <p:nvPr/>
        </p:nvSpPr>
        <p:spPr>
          <a:xfrm>
            <a:off x="12192000" y="2095500"/>
            <a:ext cx="5715000" cy="3170099"/>
          </a:xfrm>
          <a:prstGeom prst="rect">
            <a:avLst/>
          </a:prstGeom>
        </p:spPr>
        <p:txBody>
          <a:bodyPr wrap="square">
            <a:spAutoFit/>
          </a:bodyPr>
          <a:lstStyle/>
          <a:p>
            <a:r>
              <a:rPr lang="en-US" sz="4000" b="1" dirty="0" smtClean="0"/>
              <a:t>2 . Past </a:t>
            </a:r>
            <a:r>
              <a:rPr lang="en-US" sz="4000" b="1" dirty="0"/>
              <a:t>Ordering </a:t>
            </a:r>
            <a:r>
              <a:rPr lang="en-US" sz="4000" b="1" dirty="0" smtClean="0"/>
              <a:t>History</a:t>
            </a:r>
          </a:p>
          <a:p>
            <a:r>
              <a:rPr lang="en-US" sz="3200" dirty="0" smtClean="0"/>
              <a:t>  By </a:t>
            </a:r>
            <a:r>
              <a:rPr lang="en-US" sz="3200" dirty="0"/>
              <a:t>analyzing a user's previous orders, the app is able to provide personalized recommendations that align with their tastes and favorites</a:t>
            </a:r>
            <a:endParaRPr lang="en-IN" sz="3200" dirty="0"/>
          </a:p>
        </p:txBody>
      </p:sp>
      <p:sp>
        <p:nvSpPr>
          <p:cNvPr id="9" name="Rectangle 8"/>
          <p:cNvSpPr/>
          <p:nvPr/>
        </p:nvSpPr>
        <p:spPr>
          <a:xfrm>
            <a:off x="6648450" y="5951399"/>
            <a:ext cx="5372100" cy="3354765"/>
          </a:xfrm>
          <a:prstGeom prst="rect">
            <a:avLst/>
          </a:prstGeom>
        </p:spPr>
        <p:txBody>
          <a:bodyPr wrap="square">
            <a:spAutoFit/>
          </a:bodyPr>
          <a:lstStyle/>
          <a:p>
            <a:r>
              <a:rPr lang="en-US" sz="4000" b="1" dirty="0" smtClean="0"/>
              <a:t>3 . Location-based </a:t>
            </a:r>
            <a:r>
              <a:rPr lang="en-US" sz="4000" b="1" dirty="0"/>
              <a:t>Suggestions </a:t>
            </a:r>
            <a:endParaRPr lang="en-US" sz="4000" b="1" dirty="0" smtClean="0"/>
          </a:p>
          <a:p>
            <a:r>
              <a:rPr lang="en-US" sz="3600" b="1" dirty="0"/>
              <a:t> </a:t>
            </a:r>
            <a:r>
              <a:rPr lang="en-US" sz="3200" dirty="0" smtClean="0"/>
              <a:t>The </a:t>
            </a:r>
            <a:r>
              <a:rPr lang="en-US" sz="3200" dirty="0"/>
              <a:t>app leverages location data to recommend nearby restaurants and dishes that are popular in the user's local area.</a:t>
            </a:r>
            <a:endParaRPr lang="en-IN" sz="3200" dirty="0"/>
          </a:p>
        </p:txBody>
      </p:sp>
      <p:sp>
        <p:nvSpPr>
          <p:cNvPr id="10" name="Rectangle 9"/>
          <p:cNvSpPr/>
          <p:nvPr/>
        </p:nvSpPr>
        <p:spPr>
          <a:xfrm>
            <a:off x="12192000" y="5366623"/>
            <a:ext cx="5943600" cy="4770537"/>
          </a:xfrm>
          <a:prstGeom prst="rect">
            <a:avLst/>
          </a:prstGeom>
        </p:spPr>
        <p:txBody>
          <a:bodyPr wrap="square">
            <a:spAutoFit/>
          </a:bodyPr>
          <a:lstStyle/>
          <a:p>
            <a:r>
              <a:rPr lang="en-US" sz="4000" b="1" dirty="0" smtClean="0"/>
              <a:t>4 . Seasonal </a:t>
            </a:r>
            <a:r>
              <a:rPr lang="en-US" sz="4000" b="1" dirty="0"/>
              <a:t>and Trending Items </a:t>
            </a:r>
            <a:endParaRPr lang="en-US" sz="4000" b="1" dirty="0" smtClean="0"/>
          </a:p>
          <a:p>
            <a:r>
              <a:rPr lang="en-US" sz="2800" dirty="0" smtClean="0"/>
              <a:t>The </a:t>
            </a:r>
            <a:r>
              <a:rPr lang="en-US" sz="2800" dirty="0"/>
              <a:t>app leverages location data to recommend nearby restaurants and dishes that are popular in the user's local area. The app stays up-to-date with the latest food trends and seasonal offerings, ensuring customers are always presented with fresh and relevant options.</a:t>
            </a:r>
            <a:endParaRPr lang="en-IN" sz="2800" dirty="0"/>
          </a:p>
        </p:txBody>
      </p:sp>
    </p:spTree>
    <p:extLst>
      <p:ext uri="{BB962C8B-B14F-4D97-AF65-F5344CB8AC3E}">
        <p14:creationId xmlns:p14="http://schemas.microsoft.com/office/powerpoint/2010/main" val="3439398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0" y="417880"/>
            <a:ext cx="10744200" cy="1143000"/>
          </a:xfrm>
        </p:spPr>
        <p:txBody>
          <a:bodyPr>
            <a:noAutofit/>
          </a:bodyPr>
          <a:lstStyle/>
          <a:p>
            <a:r>
              <a:rPr lang="en-IN" sz="5400" b="1" dirty="0"/>
              <a:t>Seamless Payment Integration</a:t>
            </a:r>
          </a:p>
        </p:txBody>
      </p:sp>
      <p:sp>
        <p:nvSpPr>
          <p:cNvPr id="5" name="Freeform 6"/>
          <p:cNvSpPr/>
          <p:nvPr/>
        </p:nvSpPr>
        <p:spPr>
          <a:xfrm>
            <a:off x="0" y="0"/>
            <a:ext cx="5791200" cy="10287000"/>
          </a:xfrm>
          <a:custGeom>
            <a:avLst/>
            <a:gdLst/>
            <a:ahLst/>
            <a:cxnLst/>
            <a:rect l="l" t="t" r="r" b="b"/>
            <a:pathLst>
              <a:path w="5484567" h="9652838">
                <a:moveTo>
                  <a:pt x="0" y="0"/>
                </a:moveTo>
                <a:lnTo>
                  <a:pt x="5484567" y="0"/>
                </a:lnTo>
                <a:lnTo>
                  <a:pt x="5484567" y="9652838"/>
                </a:lnTo>
                <a:lnTo>
                  <a:pt x="0" y="9652838"/>
                </a:lnTo>
                <a:lnTo>
                  <a:pt x="0" y="0"/>
                </a:lnTo>
                <a:close/>
              </a:path>
            </a:pathLst>
          </a:custGeom>
          <a:blipFill>
            <a:blip r:embed="rId2"/>
            <a:stretch>
              <a:fillRect l="-111" r="-111"/>
            </a:stretch>
          </a:blipFill>
        </p:spPr>
      </p:sp>
      <p:sp>
        <p:nvSpPr>
          <p:cNvPr id="6" name="Rectangle 5"/>
          <p:cNvSpPr/>
          <p:nvPr/>
        </p:nvSpPr>
        <p:spPr>
          <a:xfrm>
            <a:off x="6553200" y="2865953"/>
            <a:ext cx="4495800" cy="2492990"/>
          </a:xfrm>
          <a:prstGeom prst="rect">
            <a:avLst/>
          </a:prstGeom>
        </p:spPr>
        <p:txBody>
          <a:bodyPr wrap="square">
            <a:spAutoFit/>
          </a:bodyPr>
          <a:lstStyle/>
          <a:p>
            <a:r>
              <a:rPr lang="en-US" sz="4400" dirty="0"/>
              <a:t>Credit/Debit Cards </a:t>
            </a:r>
            <a:r>
              <a:rPr lang="en-US" sz="2800" dirty="0"/>
              <a:t>Customers can securely store their credit and debit card information for fast and convenient checkout.</a:t>
            </a:r>
            <a:endParaRPr lang="en-IN" sz="2800" dirty="0"/>
          </a:p>
        </p:txBody>
      </p:sp>
      <p:sp>
        <p:nvSpPr>
          <p:cNvPr id="7" name="Rectangle 6"/>
          <p:cNvSpPr/>
          <p:nvPr/>
        </p:nvSpPr>
        <p:spPr>
          <a:xfrm>
            <a:off x="12725400" y="2650510"/>
            <a:ext cx="4495800" cy="2923877"/>
          </a:xfrm>
          <a:prstGeom prst="rect">
            <a:avLst/>
          </a:prstGeom>
        </p:spPr>
        <p:txBody>
          <a:bodyPr wrap="square">
            <a:spAutoFit/>
          </a:bodyPr>
          <a:lstStyle/>
          <a:p>
            <a:r>
              <a:rPr lang="en-US" sz="4400" dirty="0"/>
              <a:t>Mobile Wallets </a:t>
            </a:r>
            <a:endParaRPr lang="en-US" sz="4400" dirty="0" smtClean="0"/>
          </a:p>
          <a:p>
            <a:r>
              <a:rPr lang="en-US" sz="2800" dirty="0" smtClean="0"/>
              <a:t>The </a:t>
            </a:r>
            <a:r>
              <a:rPr lang="en-US" sz="2800" dirty="0"/>
              <a:t>app supports popular mobile payment options, such as Apple Pay and Google Pay, for a seamless and secure checkout experience.</a:t>
            </a:r>
            <a:endParaRPr lang="en-IN" sz="2800" dirty="0"/>
          </a:p>
        </p:txBody>
      </p:sp>
      <p:sp>
        <p:nvSpPr>
          <p:cNvPr id="8" name="Rectangle 7"/>
          <p:cNvSpPr/>
          <p:nvPr/>
        </p:nvSpPr>
        <p:spPr>
          <a:xfrm>
            <a:off x="6515100" y="7048500"/>
            <a:ext cx="4533900" cy="2923877"/>
          </a:xfrm>
          <a:prstGeom prst="rect">
            <a:avLst/>
          </a:prstGeom>
        </p:spPr>
        <p:txBody>
          <a:bodyPr wrap="square">
            <a:spAutoFit/>
          </a:bodyPr>
          <a:lstStyle/>
          <a:p>
            <a:r>
              <a:rPr lang="en-US" sz="4400" dirty="0"/>
              <a:t>Gift </a:t>
            </a:r>
            <a:r>
              <a:rPr lang="en-US" sz="4400" dirty="0" smtClean="0"/>
              <a:t>Cards</a:t>
            </a:r>
          </a:p>
          <a:p>
            <a:r>
              <a:rPr lang="en-US" sz="2800" dirty="0" smtClean="0"/>
              <a:t> </a:t>
            </a:r>
            <a:r>
              <a:rPr lang="en-US" sz="2800" dirty="0"/>
              <a:t>Customers can easily redeem and apply digital gift cards to their orders, adding an extra layer of flexibility and convenience.</a:t>
            </a:r>
            <a:endParaRPr lang="en-IN" sz="2800" dirty="0"/>
          </a:p>
        </p:txBody>
      </p:sp>
      <p:sp>
        <p:nvSpPr>
          <p:cNvPr id="9" name="Rectangle 8"/>
          <p:cNvSpPr/>
          <p:nvPr/>
        </p:nvSpPr>
        <p:spPr>
          <a:xfrm>
            <a:off x="11796346" y="7387053"/>
            <a:ext cx="6096000" cy="2492990"/>
          </a:xfrm>
          <a:prstGeom prst="rect">
            <a:avLst/>
          </a:prstGeom>
        </p:spPr>
        <p:txBody>
          <a:bodyPr wrap="square">
            <a:spAutoFit/>
          </a:bodyPr>
          <a:lstStyle/>
          <a:p>
            <a:r>
              <a:rPr lang="en-US" sz="4400" dirty="0"/>
              <a:t>Contactless Payment </a:t>
            </a:r>
            <a:endParaRPr lang="en-US" sz="4400" dirty="0" smtClean="0"/>
          </a:p>
          <a:p>
            <a:r>
              <a:rPr lang="en-US" sz="2800" dirty="0" smtClean="0"/>
              <a:t>The </a:t>
            </a:r>
            <a:r>
              <a:rPr lang="en-US" sz="2800" dirty="0"/>
              <a:t>app supports contactless payment methods, allowing customers to complete their orders without the need to handle cash or cards.</a:t>
            </a:r>
            <a:endParaRPr lang="en-IN" sz="2800"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0785" y="1719858"/>
            <a:ext cx="1371600" cy="137160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20600" y="1642768"/>
            <a:ext cx="1488119" cy="1043905"/>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70785" y="5722816"/>
            <a:ext cx="1498600" cy="1325684"/>
          </a:xfrm>
          <a:prstGeom prst="rect">
            <a:avLst/>
          </a:prstGeom>
        </p:spPr>
      </p:pic>
    </p:spTree>
    <p:extLst>
      <p:ext uri="{BB962C8B-B14F-4D97-AF65-F5344CB8AC3E}">
        <p14:creationId xmlns:p14="http://schemas.microsoft.com/office/powerpoint/2010/main" val="1041160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365631" y="266700"/>
            <a:ext cx="10949354" cy="1470025"/>
          </a:xfrm>
        </p:spPr>
        <p:txBody>
          <a:bodyPr>
            <a:noAutofit/>
          </a:bodyPr>
          <a:lstStyle/>
          <a:p>
            <a:r>
              <a:rPr lang="en-IN" sz="8000" b="1" dirty="0"/>
              <a:t>Real-Time Order Tracking</a:t>
            </a:r>
          </a:p>
        </p:txBody>
      </p:sp>
      <p:sp>
        <p:nvSpPr>
          <p:cNvPr id="3" name="Subtitle 2"/>
          <p:cNvSpPr>
            <a:spLocks noGrp="1"/>
          </p:cNvSpPr>
          <p:nvPr>
            <p:ph type="subTitle" idx="1"/>
          </p:nvPr>
        </p:nvSpPr>
        <p:spPr>
          <a:xfrm>
            <a:off x="6330462" y="2095500"/>
            <a:ext cx="11887200" cy="8191500"/>
          </a:xfrm>
        </p:spPr>
        <p:txBody>
          <a:bodyPr>
            <a:normAutofit/>
          </a:bodyPr>
          <a:lstStyle/>
          <a:p>
            <a:pPr algn="l"/>
            <a:r>
              <a:rPr lang="en-US" sz="4400" b="1" dirty="0">
                <a:solidFill>
                  <a:schemeClr val="tx1"/>
                </a:solidFill>
              </a:rPr>
              <a:t>Order Placed </a:t>
            </a:r>
            <a:endParaRPr lang="en-US" sz="4400" b="1" dirty="0" smtClean="0">
              <a:solidFill>
                <a:schemeClr val="tx1"/>
              </a:solidFill>
            </a:endParaRPr>
          </a:p>
          <a:p>
            <a:pPr algn="l"/>
            <a:r>
              <a:rPr lang="en-US" dirty="0" smtClean="0">
                <a:solidFill>
                  <a:schemeClr val="tx1"/>
                </a:solidFill>
              </a:rPr>
              <a:t>Customers </a:t>
            </a:r>
            <a:r>
              <a:rPr lang="en-US" dirty="0">
                <a:solidFill>
                  <a:schemeClr val="tx1"/>
                </a:solidFill>
              </a:rPr>
              <a:t>receive real-time updates on the status of their order, from the moment it is placed to when it is o</a:t>
            </a:r>
            <a:r>
              <a:rPr lang="en-US" dirty="0" smtClean="0">
                <a:solidFill>
                  <a:schemeClr val="tx1"/>
                </a:solidFill>
              </a:rPr>
              <a:t>n </a:t>
            </a:r>
            <a:r>
              <a:rPr lang="en-US" dirty="0">
                <a:solidFill>
                  <a:schemeClr val="tx1"/>
                </a:solidFill>
              </a:rPr>
              <a:t>route for delivery</a:t>
            </a:r>
            <a:r>
              <a:rPr lang="en-US" dirty="0" smtClean="0">
                <a:solidFill>
                  <a:schemeClr val="tx1"/>
                </a:solidFill>
              </a:rPr>
              <a:t>.</a:t>
            </a:r>
          </a:p>
          <a:p>
            <a:pPr algn="l"/>
            <a:endParaRPr lang="en-US" dirty="0" smtClean="0">
              <a:solidFill>
                <a:schemeClr val="tx1"/>
              </a:solidFill>
            </a:endParaRPr>
          </a:p>
          <a:p>
            <a:pPr algn="l"/>
            <a:r>
              <a:rPr lang="en-US" sz="4400" b="1" dirty="0">
                <a:solidFill>
                  <a:schemeClr val="tx1"/>
                </a:solidFill>
              </a:rPr>
              <a:t>Order Prepared </a:t>
            </a:r>
            <a:endParaRPr lang="en-US" sz="4400" b="1" dirty="0" smtClean="0">
              <a:solidFill>
                <a:schemeClr val="tx1"/>
              </a:solidFill>
            </a:endParaRPr>
          </a:p>
          <a:p>
            <a:pPr algn="l"/>
            <a:r>
              <a:rPr lang="en-US" dirty="0" smtClean="0">
                <a:solidFill>
                  <a:schemeClr val="tx1"/>
                </a:solidFill>
              </a:rPr>
              <a:t>The </a:t>
            </a:r>
            <a:r>
              <a:rPr lang="en-US" dirty="0">
                <a:solidFill>
                  <a:schemeClr val="tx1"/>
                </a:solidFill>
              </a:rPr>
              <a:t>app provides live updates on the order preparation process, keeping customers informed on the progress of their meal</a:t>
            </a:r>
            <a:r>
              <a:rPr lang="en-US" dirty="0" smtClean="0">
                <a:solidFill>
                  <a:schemeClr val="tx1"/>
                </a:solidFill>
              </a:rPr>
              <a:t>.</a:t>
            </a:r>
          </a:p>
          <a:p>
            <a:pPr algn="l"/>
            <a:endParaRPr lang="en-US" dirty="0" smtClean="0">
              <a:solidFill>
                <a:schemeClr val="tx1"/>
              </a:solidFill>
            </a:endParaRPr>
          </a:p>
          <a:p>
            <a:pPr algn="l"/>
            <a:r>
              <a:rPr lang="en-US" sz="4400" b="1" dirty="0">
                <a:solidFill>
                  <a:schemeClr val="tx1"/>
                </a:solidFill>
              </a:rPr>
              <a:t>Order </a:t>
            </a:r>
            <a:r>
              <a:rPr lang="en-US" sz="4400" b="1" dirty="0" smtClean="0">
                <a:solidFill>
                  <a:schemeClr val="tx1"/>
                </a:solidFill>
              </a:rPr>
              <a:t>Delivered</a:t>
            </a:r>
          </a:p>
          <a:p>
            <a:pPr algn="l"/>
            <a:r>
              <a:rPr lang="en-US" sz="4400" b="1" dirty="0" smtClean="0">
                <a:solidFill>
                  <a:schemeClr val="tx1"/>
                </a:solidFill>
              </a:rPr>
              <a:t> </a:t>
            </a:r>
            <a:r>
              <a:rPr lang="en-US" dirty="0">
                <a:solidFill>
                  <a:schemeClr val="tx1"/>
                </a:solidFill>
              </a:rPr>
              <a:t>Customers can track the delivery driver's location and estimated time of arrival, ensuring they are ready to receive their order</a:t>
            </a:r>
            <a:endParaRPr lang="en-IN" dirty="0" smtClean="0">
              <a:solidFill>
                <a:schemeClr val="tx1"/>
              </a:solidFill>
            </a:endParaRPr>
          </a:p>
        </p:txBody>
      </p:sp>
      <p:sp>
        <p:nvSpPr>
          <p:cNvPr id="4" name="Down Arrow 3"/>
          <p:cNvSpPr/>
          <p:nvPr/>
        </p:nvSpPr>
        <p:spPr>
          <a:xfrm>
            <a:off x="5720862" y="2095500"/>
            <a:ext cx="609600" cy="1828800"/>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Freeform 6"/>
          <p:cNvSpPr/>
          <p:nvPr/>
        </p:nvSpPr>
        <p:spPr>
          <a:xfrm>
            <a:off x="0" y="0"/>
            <a:ext cx="5484567" cy="10287000"/>
          </a:xfrm>
          <a:custGeom>
            <a:avLst/>
            <a:gdLst/>
            <a:ahLst/>
            <a:cxnLst/>
            <a:rect l="l" t="t" r="r" b="b"/>
            <a:pathLst>
              <a:path w="5484567" h="8531219">
                <a:moveTo>
                  <a:pt x="0" y="0"/>
                </a:moveTo>
                <a:lnTo>
                  <a:pt x="5484567" y="0"/>
                </a:lnTo>
                <a:lnTo>
                  <a:pt x="5484567" y="8531220"/>
                </a:lnTo>
                <a:lnTo>
                  <a:pt x="0" y="8531220"/>
                </a:lnTo>
                <a:lnTo>
                  <a:pt x="0" y="0"/>
                </a:lnTo>
                <a:close/>
              </a:path>
            </a:pathLst>
          </a:custGeom>
          <a:blipFill>
            <a:blip r:embed="rId2"/>
            <a:stretch>
              <a:fillRect l="-95" t="-3" r="-95"/>
            </a:stretch>
          </a:blipFill>
        </p:spPr>
      </p:sp>
      <p:sp>
        <p:nvSpPr>
          <p:cNvPr id="11" name="Down Arrow 10"/>
          <p:cNvSpPr/>
          <p:nvPr/>
        </p:nvSpPr>
        <p:spPr>
          <a:xfrm>
            <a:off x="5806952" y="4572000"/>
            <a:ext cx="609600" cy="1828800"/>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Down Arrow 11"/>
          <p:cNvSpPr/>
          <p:nvPr/>
        </p:nvSpPr>
        <p:spPr>
          <a:xfrm>
            <a:off x="5873262" y="7048500"/>
            <a:ext cx="609600" cy="1828800"/>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067697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4800" y="266700"/>
            <a:ext cx="10210800" cy="1470025"/>
          </a:xfrm>
        </p:spPr>
        <p:txBody>
          <a:bodyPr>
            <a:noAutofit/>
          </a:bodyPr>
          <a:lstStyle/>
          <a:p>
            <a:r>
              <a:rPr lang="en-IN" sz="6600" b="1" dirty="0"/>
              <a:t>Scalable Infrastructure</a:t>
            </a:r>
          </a:p>
        </p:txBody>
      </p:sp>
      <p:sp>
        <p:nvSpPr>
          <p:cNvPr id="3" name="Subtitle 2"/>
          <p:cNvSpPr>
            <a:spLocks noGrp="1"/>
          </p:cNvSpPr>
          <p:nvPr>
            <p:ph type="subTitle" idx="1"/>
          </p:nvPr>
        </p:nvSpPr>
        <p:spPr>
          <a:xfrm>
            <a:off x="304800" y="1736725"/>
            <a:ext cx="11277600" cy="8283575"/>
          </a:xfrm>
        </p:spPr>
        <p:txBody>
          <a:bodyPr>
            <a:normAutofit/>
          </a:bodyPr>
          <a:lstStyle/>
          <a:p>
            <a:pPr algn="l"/>
            <a:r>
              <a:rPr lang="en-US" sz="3600" b="1" dirty="0">
                <a:solidFill>
                  <a:schemeClr val="tx1"/>
                </a:solidFill>
              </a:rPr>
              <a:t>High Availability </a:t>
            </a:r>
            <a:endParaRPr lang="en-US" sz="3600" b="1" dirty="0" smtClean="0">
              <a:solidFill>
                <a:schemeClr val="tx1"/>
              </a:solidFill>
            </a:endParaRPr>
          </a:p>
          <a:p>
            <a:pPr algn="l"/>
            <a:r>
              <a:rPr lang="en-US" dirty="0" smtClean="0">
                <a:solidFill>
                  <a:schemeClr val="tx1"/>
                </a:solidFill>
              </a:rPr>
              <a:t>Elastic </a:t>
            </a:r>
            <a:r>
              <a:rPr lang="en-US" dirty="0">
                <a:solidFill>
                  <a:schemeClr val="tx1"/>
                </a:solidFill>
              </a:rPr>
              <a:t>Scaling The app's infrastructure is designed for maximum uptime and resilience, ensuring customers can access the service at all times</a:t>
            </a:r>
            <a:r>
              <a:rPr lang="en-US" dirty="0" smtClean="0">
                <a:solidFill>
                  <a:schemeClr val="tx1"/>
                </a:solidFill>
              </a:rPr>
              <a:t>.</a:t>
            </a:r>
          </a:p>
          <a:p>
            <a:pPr algn="l"/>
            <a:r>
              <a:rPr lang="en-IN" sz="3600" b="1" dirty="0">
                <a:solidFill>
                  <a:schemeClr val="tx1"/>
                </a:solidFill>
              </a:rPr>
              <a:t>Elastic Scaling</a:t>
            </a:r>
            <a:endParaRPr lang="en-US" sz="3600" b="1" dirty="0" smtClean="0">
              <a:solidFill>
                <a:schemeClr val="tx1"/>
              </a:solidFill>
            </a:endParaRPr>
          </a:p>
          <a:p>
            <a:pPr algn="l"/>
            <a:r>
              <a:rPr lang="en-US" dirty="0" smtClean="0">
                <a:solidFill>
                  <a:schemeClr val="tx1"/>
                </a:solidFill>
              </a:rPr>
              <a:t> </a:t>
            </a:r>
            <a:r>
              <a:rPr lang="en-US" dirty="0">
                <a:solidFill>
                  <a:schemeClr val="tx1"/>
                </a:solidFill>
              </a:rPr>
              <a:t>The app can automatically scale its resources to handle fluctuations in user demand, providing a consistent experience during peak hours. Robust Security Reliable </a:t>
            </a:r>
            <a:r>
              <a:rPr lang="en-US" dirty="0" smtClean="0">
                <a:solidFill>
                  <a:schemeClr val="tx1"/>
                </a:solidFill>
              </a:rPr>
              <a:t>Performance</a:t>
            </a:r>
          </a:p>
          <a:p>
            <a:pPr algn="l"/>
            <a:r>
              <a:rPr lang="en-IN" sz="3600" b="1" dirty="0">
                <a:solidFill>
                  <a:schemeClr val="tx1"/>
                </a:solidFill>
              </a:rPr>
              <a:t>Robust Security</a:t>
            </a:r>
            <a:endParaRPr lang="en-US" sz="3600" b="1" dirty="0" smtClean="0">
              <a:solidFill>
                <a:schemeClr val="tx1"/>
              </a:solidFill>
            </a:endParaRPr>
          </a:p>
          <a:p>
            <a:pPr algn="l"/>
            <a:r>
              <a:rPr lang="en-US" dirty="0" smtClean="0">
                <a:solidFill>
                  <a:schemeClr val="tx1"/>
                </a:solidFill>
              </a:rPr>
              <a:t> </a:t>
            </a:r>
            <a:r>
              <a:rPr lang="en-US" dirty="0">
                <a:solidFill>
                  <a:schemeClr val="tx1"/>
                </a:solidFill>
              </a:rPr>
              <a:t>The app's security measures, including encryption and fraud detection, protect customer data and transactions</a:t>
            </a:r>
            <a:r>
              <a:rPr lang="en-US" dirty="0" smtClean="0">
                <a:solidFill>
                  <a:schemeClr val="tx1"/>
                </a:solidFill>
              </a:rPr>
              <a:t>.</a:t>
            </a:r>
          </a:p>
          <a:p>
            <a:pPr algn="l"/>
            <a:r>
              <a:rPr lang="en-IN" sz="3600" b="1" dirty="0">
                <a:solidFill>
                  <a:schemeClr val="tx1"/>
                </a:solidFill>
              </a:rPr>
              <a:t>Reliable Performance</a:t>
            </a:r>
            <a:endParaRPr lang="en-US" sz="3600" b="1" dirty="0" smtClean="0">
              <a:solidFill>
                <a:schemeClr val="tx1"/>
              </a:solidFill>
            </a:endParaRPr>
          </a:p>
          <a:p>
            <a:pPr algn="l"/>
            <a:r>
              <a:rPr lang="en-US" dirty="0" smtClean="0">
                <a:solidFill>
                  <a:schemeClr val="tx1"/>
                </a:solidFill>
              </a:rPr>
              <a:t> </a:t>
            </a:r>
            <a:r>
              <a:rPr lang="en-US" dirty="0">
                <a:solidFill>
                  <a:schemeClr val="tx1"/>
                </a:solidFill>
              </a:rPr>
              <a:t>The app's infrastructure is optimized for low latency and high throughput, ensuring fast and responsive service for users. </a:t>
            </a:r>
            <a:endParaRPr lang="en-IN" dirty="0">
              <a:solidFill>
                <a:schemeClr val="tx1"/>
              </a:solidFill>
            </a:endParaRPr>
          </a:p>
        </p:txBody>
      </p:sp>
      <p:sp>
        <p:nvSpPr>
          <p:cNvPr id="4" name="Freeform 6"/>
          <p:cNvSpPr/>
          <p:nvPr/>
        </p:nvSpPr>
        <p:spPr>
          <a:xfrm>
            <a:off x="11582400" y="329"/>
            <a:ext cx="6705600" cy="10286281"/>
          </a:xfrm>
          <a:custGeom>
            <a:avLst/>
            <a:gdLst/>
            <a:ahLst/>
            <a:cxnLst/>
            <a:rect l="l" t="t" r="r" b="b"/>
            <a:pathLst>
              <a:path w="5484567" h="10286281">
                <a:moveTo>
                  <a:pt x="0" y="0"/>
                </a:moveTo>
                <a:lnTo>
                  <a:pt x="5484567" y="0"/>
                </a:lnTo>
                <a:lnTo>
                  <a:pt x="5484567" y="10286281"/>
                </a:lnTo>
                <a:lnTo>
                  <a:pt x="0" y="10286281"/>
                </a:lnTo>
                <a:lnTo>
                  <a:pt x="0" y="0"/>
                </a:lnTo>
                <a:close/>
              </a:path>
            </a:pathLst>
          </a:custGeom>
          <a:blipFill>
            <a:blip r:embed="rId2"/>
            <a:stretch>
              <a:fillRect l="-144" t="-3" r="-144"/>
            </a:stretch>
          </a:blipFill>
        </p:spPr>
      </p:sp>
    </p:spTree>
    <p:extLst>
      <p:ext uri="{BB962C8B-B14F-4D97-AF65-F5344CB8AC3E}">
        <p14:creationId xmlns:p14="http://schemas.microsoft.com/office/powerpoint/2010/main" val="2334145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419100"/>
            <a:ext cx="9829800" cy="1470025"/>
          </a:xfrm>
        </p:spPr>
        <p:txBody>
          <a:bodyPr>
            <a:noAutofit/>
          </a:bodyPr>
          <a:lstStyle/>
          <a:p>
            <a:r>
              <a:rPr lang="en-IN" sz="4800" b="1" dirty="0"/>
              <a:t>Feedback and Continuous Improvement</a:t>
            </a:r>
          </a:p>
        </p:txBody>
      </p:sp>
      <p:pic>
        <p:nvPicPr>
          <p:cNvPr id="4" name="Picture 3"/>
          <p:cNvPicPr>
            <a:picLocks noChangeAspect="1"/>
          </p:cNvPicPr>
          <p:nvPr/>
        </p:nvPicPr>
        <p:blipFill>
          <a:blip r:embed="rId2"/>
          <a:stretch>
            <a:fillRect/>
          </a:stretch>
        </p:blipFill>
        <p:spPr>
          <a:xfrm>
            <a:off x="11895968" y="2931"/>
            <a:ext cx="6392032" cy="10284069"/>
          </a:xfrm>
          <a:prstGeom prst="rect">
            <a:avLst/>
          </a:prstGeom>
        </p:spPr>
      </p:pic>
      <p:sp>
        <p:nvSpPr>
          <p:cNvPr id="7" name="Rectangle 6"/>
          <p:cNvSpPr/>
          <p:nvPr/>
        </p:nvSpPr>
        <p:spPr>
          <a:xfrm>
            <a:off x="609600" y="2400300"/>
            <a:ext cx="4495800" cy="4031873"/>
          </a:xfrm>
          <a:prstGeom prst="rect">
            <a:avLst/>
          </a:prstGeom>
        </p:spPr>
        <p:txBody>
          <a:bodyPr wrap="square">
            <a:spAutoFit/>
          </a:bodyPr>
          <a:lstStyle/>
          <a:p>
            <a:r>
              <a:rPr lang="en-US" sz="3200" b="1" dirty="0"/>
              <a:t>Customer Feedback </a:t>
            </a:r>
            <a:endParaRPr lang="en-US" sz="3200" b="1" dirty="0" smtClean="0"/>
          </a:p>
          <a:p>
            <a:r>
              <a:rPr lang="en-US" sz="3200" dirty="0" smtClean="0"/>
              <a:t>The </a:t>
            </a:r>
            <a:r>
              <a:rPr lang="en-US" sz="3200" dirty="0"/>
              <a:t>app encourages users to share their feedback, suggestions, and any issues they encounter, enabling the team to continuously improve the service.</a:t>
            </a:r>
            <a:endParaRPr lang="en-IN" sz="3200" dirty="0"/>
          </a:p>
        </p:txBody>
      </p:sp>
      <p:sp>
        <p:nvSpPr>
          <p:cNvPr id="8" name="Rectangle 7"/>
          <p:cNvSpPr/>
          <p:nvPr/>
        </p:nvSpPr>
        <p:spPr>
          <a:xfrm>
            <a:off x="6561968" y="2400299"/>
            <a:ext cx="5105400" cy="4031873"/>
          </a:xfrm>
          <a:prstGeom prst="rect">
            <a:avLst/>
          </a:prstGeom>
        </p:spPr>
        <p:txBody>
          <a:bodyPr wrap="square">
            <a:spAutoFit/>
          </a:bodyPr>
          <a:lstStyle/>
          <a:p>
            <a:r>
              <a:rPr lang="en-US" sz="3200" b="1" dirty="0"/>
              <a:t>Data-Driven Insights </a:t>
            </a:r>
            <a:endParaRPr lang="en-US" sz="3200" b="1" dirty="0" smtClean="0"/>
          </a:p>
          <a:p>
            <a:r>
              <a:rPr lang="en-US" sz="3200" dirty="0" smtClean="0"/>
              <a:t>By </a:t>
            </a:r>
            <a:r>
              <a:rPr lang="en-US" sz="3200" dirty="0"/>
              <a:t>analyzing user behavior and performance metrics, the app's development team can identify areas for improvement and implement new features to enhance the user experience.</a:t>
            </a:r>
            <a:endParaRPr lang="en-IN" sz="3200" dirty="0"/>
          </a:p>
        </p:txBody>
      </p:sp>
      <p:sp>
        <p:nvSpPr>
          <p:cNvPr id="9" name="Rectangle 8"/>
          <p:cNvSpPr/>
          <p:nvPr/>
        </p:nvSpPr>
        <p:spPr>
          <a:xfrm>
            <a:off x="609600" y="6952140"/>
            <a:ext cx="10697283" cy="2185214"/>
          </a:xfrm>
          <a:prstGeom prst="rect">
            <a:avLst/>
          </a:prstGeom>
        </p:spPr>
        <p:txBody>
          <a:bodyPr wrap="square">
            <a:spAutoFit/>
          </a:bodyPr>
          <a:lstStyle/>
          <a:p>
            <a:r>
              <a:rPr lang="en-US" sz="3600" b="1" dirty="0"/>
              <a:t>Regular Updates </a:t>
            </a:r>
            <a:endParaRPr lang="en-US" sz="3600" b="1" dirty="0" smtClean="0"/>
          </a:p>
          <a:p>
            <a:r>
              <a:rPr lang="en-US" sz="3600" b="1" dirty="0"/>
              <a:t> </a:t>
            </a:r>
            <a:r>
              <a:rPr lang="en-US" sz="3600" dirty="0" smtClean="0"/>
              <a:t>T</a:t>
            </a:r>
            <a:r>
              <a:rPr lang="en-US" sz="3200" dirty="0" smtClean="0"/>
              <a:t>he </a:t>
            </a:r>
            <a:r>
              <a:rPr lang="en-US" sz="3200" dirty="0"/>
              <a:t>app is regularly updated with bug fixes, feature enhancements, and new capabilities, ensuring it remains a cutting-edge and reliable solution for customers</a:t>
            </a:r>
            <a:endParaRPr lang="en-IN" sz="3200" dirty="0"/>
          </a:p>
        </p:txBody>
      </p:sp>
    </p:spTree>
    <p:extLst>
      <p:ext uri="{BB962C8B-B14F-4D97-AF65-F5344CB8AC3E}">
        <p14:creationId xmlns:p14="http://schemas.microsoft.com/office/powerpoint/2010/main" val="11849324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TotalTime>
  <Words>751</Words>
  <Application>Microsoft Office PowerPoint</Application>
  <PresentationFormat>Custom</PresentationFormat>
  <Paragraphs>79</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Nunito Semi-Bold</vt:lpstr>
      <vt:lpstr>Arial</vt:lpstr>
      <vt:lpstr>Office Theme</vt:lpstr>
      <vt:lpstr>  Introduction to our New Food Ordering Apprth</vt:lpstr>
      <vt:lpstr>Key Features of the App</vt:lpstr>
      <vt:lpstr>Streamlining the Ordering Process</vt:lpstr>
      <vt:lpstr>Intuitive User Interface</vt:lpstr>
      <vt:lpstr>Personalized Recommendations</vt:lpstr>
      <vt:lpstr>Seamless Payment Integration</vt:lpstr>
      <vt:lpstr>Real-Time Order Tracking</vt:lpstr>
      <vt:lpstr>Scalable Infrastructure</vt:lpstr>
      <vt:lpstr>Feedback and Continuous Improvement</vt:lpstr>
      <vt:lpstr>Conclusion and 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12</cp:revision>
  <dcterms:created xsi:type="dcterms:W3CDTF">2006-08-16T00:00:00Z</dcterms:created>
  <dcterms:modified xsi:type="dcterms:W3CDTF">2024-10-08T12:00:33Z</dcterms:modified>
  <dc:identifier>DAGS-ivRgs4</dc:identifier>
</cp:coreProperties>
</file>

<file path=docProps/thumbnail.jpeg>
</file>